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2" r:id="rId14"/>
    <p:sldId id="273" r:id="rId15"/>
    <p:sldId id="274" r:id="rId16"/>
    <p:sldId id="271" r:id="rId17"/>
    <p:sldId id="275" r:id="rId18"/>
    <p:sldId id="276" r:id="rId19"/>
    <p:sldId id="277" r:id="rId20"/>
    <p:sldId id="278" r:id="rId21"/>
    <p:sldId id="279" r:id="rId22"/>
    <p:sldId id="285" r:id="rId23"/>
    <p:sldId id="283" r:id="rId24"/>
    <p:sldId id="286" r:id="rId25"/>
    <p:sldId id="284" r:id="rId26"/>
    <p:sldId id="280" r:id="rId27"/>
    <p:sldId id="282"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p:cViewPr varScale="1">
        <p:scale>
          <a:sx n="73" d="100"/>
          <a:sy n="73" d="100"/>
        </p:scale>
        <p:origin x="133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E5989A-33A7-40B3-8B28-0EE10BC6C39E}"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83683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989A-33A7-40B3-8B28-0EE10BC6C39E}"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251777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989A-33A7-40B3-8B28-0EE10BC6C39E}"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423999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989A-33A7-40B3-8B28-0EE10BC6C39E}"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132090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5989A-33A7-40B3-8B28-0EE10BC6C39E}"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125616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E5989A-33A7-40B3-8B28-0EE10BC6C39E}"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151931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E5989A-33A7-40B3-8B28-0EE10BC6C39E}" type="datetimeFigureOut">
              <a:rPr lang="en-US" smtClean="0"/>
              <a:t>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338580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E5989A-33A7-40B3-8B28-0EE10BC6C39E}" type="datetimeFigureOut">
              <a:rPr lang="en-US" smtClean="0"/>
              <a:t>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3989776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5989A-33A7-40B3-8B28-0EE10BC6C39E}" type="datetimeFigureOut">
              <a:rPr lang="en-US" smtClean="0"/>
              <a:t>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2745450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1E5989A-33A7-40B3-8B28-0EE10BC6C39E}"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54954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1E5989A-33A7-40B3-8B28-0EE10BC6C39E}"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5A384-6180-4496-BF0D-76BF6A03CBD3}" type="slidenum">
              <a:rPr lang="en-US" smtClean="0"/>
              <a:t>‹#›</a:t>
            </a:fld>
            <a:endParaRPr lang="en-US"/>
          </a:p>
        </p:txBody>
      </p:sp>
    </p:spTree>
    <p:extLst>
      <p:ext uri="{BB962C8B-B14F-4D97-AF65-F5344CB8AC3E}">
        <p14:creationId xmlns:p14="http://schemas.microsoft.com/office/powerpoint/2010/main" val="3748684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5989A-33A7-40B3-8B28-0EE10BC6C39E}" type="datetimeFigureOut">
              <a:rPr lang="en-US" smtClean="0"/>
              <a:t>7/10/2020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5A384-6180-4496-BF0D-76BF6A03CBD3}" type="slidenum">
              <a:rPr lang="en-US" smtClean="0"/>
              <a:t>‹#›</a:t>
            </a:fld>
            <a:endParaRPr lang="en-US"/>
          </a:p>
        </p:txBody>
      </p:sp>
    </p:spTree>
    <p:extLst>
      <p:ext uri="{BB962C8B-B14F-4D97-AF65-F5344CB8AC3E}">
        <p14:creationId xmlns:p14="http://schemas.microsoft.com/office/powerpoint/2010/main" val="437389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ervices.aap.org/en/pages/2019-novel-coronavirus-covid-19-infections/clinical-guidance/covid-19-planning-considerations-return-to-in-person-education-in-schoo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hs.gov/science-and-technology/sars-airborne-calculator" TargetMode="External"/><Relationship Id="rId2" Type="http://schemas.openxmlformats.org/officeDocument/2006/relationships/hyperlink" Target="https://www.dhs.gov/science-and-technology/sars-calculato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c.gov/coronavirus/2019-ncov/testing/serology-overview.html" TargetMode="External"/><Relationship Id="rId2" Type="http://schemas.openxmlformats.org/officeDocument/2006/relationships/hyperlink" Target="https://www.cdc.gov/coronavirus/2019-ncov/testing/diagnostic-testing.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llegheny.curativeinc.com/welcome" TargetMode="External"/><Relationship Id="rId2" Type="http://schemas.openxmlformats.org/officeDocument/2006/relationships/hyperlink" Target="https://www.projectbaseline.com/study/covid-19/"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ervices.aap.org/en/pages/2019-novel-coronavirus-covid-19-infections/clinical-guidance/covid-19-planning-considerations-return-to-in-person-education-in-school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dhs.gov/sites/default/files/publications/mql_sars-cov-2_-_cleared_for_public_release_20200630.pdf" TargetMode="External"/><Relationship Id="rId2" Type="http://schemas.openxmlformats.org/officeDocument/2006/relationships/hyperlink" Target="https://www.cdc.gov/mmwr/index.html" TargetMode="External"/><Relationship Id="rId1" Type="http://schemas.openxmlformats.org/officeDocument/2006/relationships/slideLayout" Target="../slideLayouts/slideLayout2.xml"/><Relationship Id="rId5" Type="http://schemas.openxmlformats.org/officeDocument/2006/relationships/hyperlink" Target="https://www.alleghenycounty.us/Health-Department/resources/COVID-19/Covid-19.aspx" TargetMode="External"/><Relationship Id="rId4" Type="http://schemas.openxmlformats.org/officeDocument/2006/relationships/hyperlink" Target="https://www.centerforhealthsecurity.org/resources/COVID-19/index.html"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ovidsicklecell.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Data presented here is gathered from the sources on the last slide</a:t>
            </a:r>
          </a:p>
          <a:p>
            <a:r>
              <a:rPr lang="en-US" dirty="0" smtClean="0"/>
              <a:t>Most recent update 6/23/2020</a:t>
            </a:r>
            <a:endParaRPr lang="en-US" dirty="0"/>
          </a:p>
        </p:txBody>
      </p:sp>
      <p:sp>
        <p:nvSpPr>
          <p:cNvPr id="4" name="Title 1"/>
          <p:cNvSpPr txBox="1">
            <a:spLocks/>
          </p:cNvSpPr>
          <p:nvPr/>
        </p:nvSpPr>
        <p:spPr>
          <a:xfrm>
            <a:off x="-27709" y="1066800"/>
            <a:ext cx="9144000" cy="2387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COVID Corner</a:t>
            </a:r>
            <a:endParaRPr lang="en-US" dirty="0"/>
          </a:p>
        </p:txBody>
      </p:sp>
    </p:spTree>
    <p:extLst>
      <p:ext uri="{BB962C8B-B14F-4D97-AF65-F5344CB8AC3E}">
        <p14:creationId xmlns:p14="http://schemas.microsoft.com/office/powerpoint/2010/main" val="2359978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ADLs?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Brushing teeth</a:t>
            </a:r>
          </a:p>
          <a:p>
            <a:pPr lvl="1"/>
            <a:r>
              <a:rPr lang="en-US" dirty="0" smtClean="0"/>
              <a:t>Use manual toothbrushes, not electric (electric creates many more droplets)</a:t>
            </a:r>
          </a:p>
          <a:p>
            <a:pPr lvl="1"/>
            <a:r>
              <a:rPr lang="en-US" dirty="0" smtClean="0"/>
              <a:t>Wear N95 or banded mask, gloves, face shield, gown</a:t>
            </a:r>
          </a:p>
          <a:p>
            <a:pPr lvl="1"/>
            <a:r>
              <a:rPr lang="en-US" dirty="0" smtClean="0"/>
              <a:t>Only brush in the cottages</a:t>
            </a:r>
          </a:p>
          <a:p>
            <a:r>
              <a:rPr lang="en-US" dirty="0" smtClean="0"/>
              <a:t>Feeding</a:t>
            </a:r>
          </a:p>
          <a:p>
            <a:pPr lvl="1"/>
            <a:r>
              <a:rPr lang="en-US" dirty="0" smtClean="0"/>
              <a:t>Wear N95 or banded mask, face shield, gown</a:t>
            </a:r>
          </a:p>
          <a:p>
            <a:r>
              <a:rPr lang="en-US" dirty="0" smtClean="0"/>
              <a:t>Toileting</a:t>
            </a:r>
          </a:p>
          <a:p>
            <a:pPr lvl="1"/>
            <a:r>
              <a:rPr lang="en-US" dirty="0" smtClean="0"/>
              <a:t>Urine – no infectious virus present, mask is sufficient</a:t>
            </a:r>
          </a:p>
          <a:p>
            <a:pPr lvl="1"/>
            <a:r>
              <a:rPr lang="en-US" dirty="0" smtClean="0"/>
              <a:t>Feces – high virus shedding, wear mask and gloves. If feces is likely to get on staff clothes, wear gown. Stand back (arms length) when flushing since some feces is aerosolized when high-flow toilets flush (usually industrial, possibly those at the school are this type)</a:t>
            </a:r>
            <a:endParaRPr lang="en-US" dirty="0"/>
          </a:p>
        </p:txBody>
      </p:sp>
    </p:spTree>
    <p:extLst>
      <p:ext uri="{BB962C8B-B14F-4D97-AF65-F5344CB8AC3E}">
        <p14:creationId xmlns:p14="http://schemas.microsoft.com/office/powerpoint/2010/main" val="4053012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t>
            </a:r>
            <a:r>
              <a:rPr lang="en-US" dirty="0" smtClean="0"/>
              <a:t>PR </a:t>
            </a:r>
            <a:r>
              <a:rPr lang="en-US" dirty="0" smtClean="0"/>
              <a:t>schools?</a:t>
            </a:r>
            <a:endParaRPr lang="en-US" dirty="0"/>
          </a:p>
        </p:txBody>
      </p:sp>
      <p:sp>
        <p:nvSpPr>
          <p:cNvPr id="3" name="Content Placeholder 2"/>
          <p:cNvSpPr>
            <a:spLocks noGrp="1"/>
          </p:cNvSpPr>
          <p:nvPr>
            <p:ph idx="1"/>
          </p:nvPr>
        </p:nvSpPr>
        <p:spPr/>
        <p:txBody>
          <a:bodyPr>
            <a:normAutofit fontScale="85000" lnSpcReduction="10000"/>
          </a:bodyPr>
          <a:lstStyle/>
          <a:p>
            <a:r>
              <a:rPr lang="en-US" dirty="0"/>
              <a:t>Follow </a:t>
            </a:r>
            <a:r>
              <a:rPr lang="en-US" dirty="0" smtClean="0"/>
              <a:t>PR School </a:t>
            </a:r>
            <a:r>
              <a:rPr lang="en-US" dirty="0"/>
              <a:t>guidelines</a:t>
            </a:r>
          </a:p>
          <a:p>
            <a:r>
              <a:rPr lang="en-US" dirty="0" smtClean="0"/>
              <a:t>Isolate </a:t>
            </a:r>
            <a:r>
              <a:rPr lang="en-US" dirty="0" smtClean="0"/>
              <a:t>stair wells in the building to each school</a:t>
            </a:r>
          </a:p>
          <a:p>
            <a:pPr lvl="1"/>
            <a:r>
              <a:rPr lang="en-US" dirty="0" smtClean="0"/>
              <a:t>Avoid cross-contamination to avoid shut-down when a case is identified</a:t>
            </a:r>
          </a:p>
          <a:p>
            <a:pPr lvl="1"/>
            <a:r>
              <a:rPr lang="en-US" dirty="0" smtClean="0"/>
              <a:t>Wiping banisters is important!</a:t>
            </a:r>
          </a:p>
          <a:p>
            <a:pPr lvl="1"/>
            <a:r>
              <a:rPr lang="en-US" dirty="0" smtClean="0"/>
              <a:t>Assume floor is dirty &amp; most children touch their shoes</a:t>
            </a:r>
          </a:p>
          <a:p>
            <a:r>
              <a:rPr lang="en-US" dirty="0" smtClean="0"/>
              <a:t>Refer </a:t>
            </a:r>
            <a:r>
              <a:rPr lang="en-US" dirty="0" smtClean="0"/>
              <a:t>to American Academy of Pediatrics guidelines</a:t>
            </a:r>
          </a:p>
          <a:p>
            <a:pPr lvl="1"/>
            <a:r>
              <a:rPr lang="en-US" dirty="0" smtClean="0">
                <a:hlinkClick r:id="rId2"/>
              </a:rPr>
              <a:t>AAP School Guidelines</a:t>
            </a:r>
            <a:endParaRPr lang="en-US" dirty="0" smtClean="0"/>
          </a:p>
          <a:p>
            <a:r>
              <a:rPr lang="en-US" dirty="0" smtClean="0"/>
              <a:t>Refer to COVID calculators to understand how long the virus lives</a:t>
            </a:r>
            <a:endParaRPr lang="en-US" dirty="0"/>
          </a:p>
          <a:p>
            <a:pPr lvl="1"/>
            <a:endParaRPr lang="en-US" dirty="0"/>
          </a:p>
        </p:txBody>
      </p:sp>
    </p:spTree>
    <p:extLst>
      <p:ext uri="{BB962C8B-B14F-4D97-AF65-F5344CB8AC3E}">
        <p14:creationId xmlns:p14="http://schemas.microsoft.com/office/powerpoint/2010/main" val="3967904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smtClean="0"/>
              <a:t>COVID on Surfaces</a:t>
            </a:r>
            <a:endParaRPr lang="en-US" dirty="0"/>
          </a:p>
        </p:txBody>
      </p:sp>
      <p:sp>
        <p:nvSpPr>
          <p:cNvPr id="19" name="Content Placeholder 18"/>
          <p:cNvSpPr>
            <a:spLocks noGrp="1"/>
          </p:cNvSpPr>
          <p:nvPr>
            <p:ph idx="1"/>
          </p:nvPr>
        </p:nvSpPr>
        <p:spPr>
          <a:xfrm>
            <a:off x="457200" y="1524000"/>
            <a:ext cx="7886700" cy="3665934"/>
          </a:xfrm>
        </p:spPr>
        <p:txBody>
          <a:bodyPr>
            <a:noAutofit/>
          </a:bodyPr>
          <a:lstStyle/>
          <a:p>
            <a:r>
              <a:rPr lang="en-US" sz="1600" dirty="0"/>
              <a:t>Indoor virus calculator </a:t>
            </a:r>
            <a:r>
              <a:rPr lang="en-US" sz="1600" dirty="0">
                <a:hlinkClick r:id="rId2"/>
              </a:rPr>
              <a:t>https://www.dhs.gov/science-and-technology/sars-calculator</a:t>
            </a:r>
            <a:endParaRPr lang="en-US" sz="1600" dirty="0"/>
          </a:p>
          <a:p>
            <a:pPr lvl="1"/>
            <a:r>
              <a:rPr lang="en-US" sz="1600" dirty="0"/>
              <a:t>Applies to inert surfaces like steel, plastic, and rubber</a:t>
            </a:r>
          </a:p>
          <a:p>
            <a:r>
              <a:rPr lang="en-US" sz="1600" dirty="0"/>
              <a:t>Outdoor virus calculator </a:t>
            </a:r>
            <a:r>
              <a:rPr lang="en-US" sz="1600" dirty="0">
                <a:hlinkClick r:id="rId3"/>
              </a:rPr>
              <a:t>https://www.dhs.gov/science-and-technology/sars-airborne-calculator</a:t>
            </a:r>
            <a:endParaRPr lang="en-US" sz="1600" dirty="0"/>
          </a:p>
          <a:p>
            <a:pPr lvl="1"/>
            <a:r>
              <a:rPr lang="en-US" sz="1600" dirty="0" err="1"/>
              <a:t>Pgh</a:t>
            </a:r>
            <a:r>
              <a:rPr lang="en-US" sz="1600" dirty="0"/>
              <a:t> winter has UV </a:t>
            </a:r>
            <a:r>
              <a:rPr lang="en-US" sz="1600" dirty="0" smtClean="0"/>
              <a:t>index = 1-2; hot summer days UV index = 9</a:t>
            </a:r>
            <a:endParaRPr lang="en-US" sz="1600" dirty="0"/>
          </a:p>
          <a:p>
            <a:r>
              <a:rPr lang="en-US" sz="1600" dirty="0"/>
              <a:t>Infectious virus persists</a:t>
            </a:r>
          </a:p>
          <a:p>
            <a:pPr lvl="1"/>
            <a:r>
              <a:rPr lang="en-US" sz="1600" dirty="0"/>
              <a:t> &lt;3 days within the pages of library books</a:t>
            </a:r>
          </a:p>
          <a:p>
            <a:pPr lvl="1"/>
            <a:r>
              <a:rPr lang="en-US" sz="1600" dirty="0"/>
              <a:t>&lt;1 day on book &amp; DVD covers</a:t>
            </a:r>
          </a:p>
          <a:p>
            <a:pPr lvl="1"/>
            <a:r>
              <a:rPr lang="en-US" sz="1600" dirty="0"/>
              <a:t>&gt; 2 weeks at refrigerated temperatures</a:t>
            </a:r>
          </a:p>
          <a:p>
            <a:pPr lvl="1"/>
            <a:r>
              <a:rPr lang="en-US" sz="1600" dirty="0"/>
              <a:t>In porous materials (paper, cotton fabric) &lt;&lt; non-porous material</a:t>
            </a:r>
          </a:p>
          <a:p>
            <a:r>
              <a:rPr lang="en-US" sz="1600" dirty="0"/>
              <a:t>Take-home: </a:t>
            </a:r>
          </a:p>
          <a:p>
            <a:pPr lvl="1"/>
            <a:r>
              <a:rPr lang="en-US" sz="1600" dirty="0"/>
              <a:t>Outdoor spaces in direct sunlight = lower risk for viral transmission</a:t>
            </a:r>
          </a:p>
          <a:p>
            <a:pPr lvl="1"/>
            <a:r>
              <a:rPr lang="en-US" sz="1600" dirty="0"/>
              <a:t>COVID-19 transmission is more likely in enclosed spaces than outdoor spaces</a:t>
            </a:r>
          </a:p>
          <a:p>
            <a:pPr lvl="1"/>
            <a:r>
              <a:rPr lang="en-US" sz="1600" dirty="0"/>
              <a:t>Higher humidity may reduce virus survival</a:t>
            </a:r>
          </a:p>
          <a:p>
            <a:pPr lvl="1"/>
            <a:r>
              <a:rPr lang="en-US" sz="1600" dirty="0"/>
              <a:t>The virus dies faster at higher temperatures</a:t>
            </a:r>
          </a:p>
        </p:txBody>
      </p:sp>
    </p:spTree>
    <p:extLst>
      <p:ext uri="{BB962C8B-B14F-4D97-AF65-F5344CB8AC3E}">
        <p14:creationId xmlns:p14="http://schemas.microsoft.com/office/powerpoint/2010/main" val="1462988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 I wear a mask?</a:t>
            </a:r>
            <a:endParaRPr lang="en-US" dirty="0"/>
          </a:p>
        </p:txBody>
      </p:sp>
      <p:sp>
        <p:nvSpPr>
          <p:cNvPr id="3" name="Content Placeholder 2"/>
          <p:cNvSpPr>
            <a:spLocks noGrp="1"/>
          </p:cNvSpPr>
          <p:nvPr>
            <p:ph idx="1"/>
          </p:nvPr>
        </p:nvSpPr>
        <p:spPr/>
        <p:txBody>
          <a:bodyPr>
            <a:normAutofit fontScale="92500"/>
          </a:bodyPr>
          <a:lstStyle/>
          <a:p>
            <a:r>
              <a:rPr lang="en-US" dirty="0" smtClean="0"/>
              <a:t>Yes. </a:t>
            </a:r>
          </a:p>
          <a:p>
            <a:r>
              <a:rPr lang="en-US" dirty="0" smtClean="0"/>
              <a:t>What if my county/state does not require it?</a:t>
            </a:r>
          </a:p>
          <a:p>
            <a:pPr lvl="1"/>
            <a:r>
              <a:rPr lang="en-US" dirty="0" smtClean="0"/>
              <a:t>Pressley Ridge requires that all staff and residents wear masks while on campus</a:t>
            </a:r>
          </a:p>
          <a:p>
            <a:r>
              <a:rPr lang="en-US" dirty="0" smtClean="0"/>
              <a:t>Why?</a:t>
            </a:r>
          </a:p>
          <a:p>
            <a:pPr lvl="1"/>
            <a:r>
              <a:rPr lang="en-US" dirty="0" smtClean="0"/>
              <a:t>Masks make it 5 X harder for the wearer to catch COVID</a:t>
            </a:r>
          </a:p>
          <a:p>
            <a:pPr lvl="1"/>
            <a:r>
              <a:rPr lang="en-US" dirty="0" smtClean="0"/>
              <a:t>Masks make other people safer from COVID by stopping your virus from reaching those around you</a:t>
            </a:r>
          </a:p>
          <a:p>
            <a:pPr marL="342900" lvl="1" indent="0">
              <a:buNone/>
            </a:pPr>
            <a:endParaRPr lang="en-US" dirty="0" smtClean="0"/>
          </a:p>
        </p:txBody>
      </p:sp>
    </p:spTree>
    <p:extLst>
      <p:ext uri="{BB962C8B-B14F-4D97-AF65-F5344CB8AC3E}">
        <p14:creationId xmlns:p14="http://schemas.microsoft.com/office/powerpoint/2010/main" val="1571757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kind of mask is the best?</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N95 </a:t>
            </a:r>
            <a:r>
              <a:rPr lang="en-US" dirty="0"/>
              <a:t>that is properly fitted by a trained health care provider is the </a:t>
            </a:r>
            <a:r>
              <a:rPr lang="en-US" dirty="0" smtClean="0"/>
              <a:t>best</a:t>
            </a:r>
          </a:p>
          <a:p>
            <a:pPr lvl="1"/>
            <a:r>
              <a:rPr lang="en-US" dirty="0" smtClean="0"/>
              <a:t>Reuse: microwave on high x 2 minutes</a:t>
            </a:r>
          </a:p>
          <a:p>
            <a:pPr lvl="1"/>
            <a:r>
              <a:rPr lang="en-US" dirty="0" smtClean="0"/>
              <a:t>Fail fit tests after extended use (&gt;5-10 wears)</a:t>
            </a:r>
            <a:endParaRPr lang="en-US" dirty="0"/>
          </a:p>
          <a:p>
            <a:r>
              <a:rPr lang="en-US" dirty="0" smtClean="0"/>
              <a:t>P100 respirators with removable filter cartridges filter = N95 (based on experimental settings)</a:t>
            </a:r>
          </a:p>
          <a:p>
            <a:r>
              <a:rPr lang="en-US" dirty="0" smtClean="0"/>
              <a:t>Surgical masks</a:t>
            </a:r>
          </a:p>
          <a:p>
            <a:pPr lvl="1"/>
            <a:r>
              <a:rPr lang="en-US" dirty="0" err="1" smtClean="0"/>
              <a:t>Rewear</a:t>
            </a:r>
            <a:r>
              <a:rPr lang="en-US" dirty="0" smtClean="0"/>
              <a:t> them as long as they don’t get wet</a:t>
            </a:r>
          </a:p>
          <a:p>
            <a:pPr lvl="1"/>
            <a:r>
              <a:rPr lang="en-US" dirty="0" smtClean="0"/>
              <a:t>Once they get wet, throw them away</a:t>
            </a:r>
          </a:p>
          <a:p>
            <a:pPr lvl="1"/>
            <a:r>
              <a:rPr lang="en-US" dirty="0" smtClean="0"/>
              <a:t>Disinfect: place them in the sun for 1 hour; even a cloudy day as a UV index of 2-4</a:t>
            </a:r>
          </a:p>
          <a:p>
            <a:pPr lvl="1"/>
            <a:r>
              <a:rPr lang="en-US" dirty="0" smtClean="0"/>
              <a:t>Disinfect, option 2: place them in a paper bag and blow w hair dryer on high x 5 minutes</a:t>
            </a:r>
          </a:p>
          <a:p>
            <a:pPr lvl="1"/>
            <a:r>
              <a:rPr lang="en-US" dirty="0" smtClean="0"/>
              <a:t>Disinfect, option 3: Leave a used mask indoors and you can wear it again after 7 days </a:t>
            </a:r>
          </a:p>
          <a:p>
            <a:endParaRPr lang="en-US" dirty="0"/>
          </a:p>
        </p:txBody>
      </p:sp>
    </p:spTree>
    <p:extLst>
      <p:ext uri="{BB962C8B-B14F-4D97-AF65-F5344CB8AC3E}">
        <p14:creationId xmlns:p14="http://schemas.microsoft.com/office/powerpoint/2010/main" val="2663857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Homemade Mask Can Be Effective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3 </a:t>
            </a:r>
            <a:r>
              <a:rPr lang="en-US" dirty="0"/>
              <a:t>– layers of cotton fabric with </a:t>
            </a:r>
            <a:r>
              <a:rPr lang="en-US" b="1" dirty="0"/>
              <a:t>no</a:t>
            </a:r>
            <a:r>
              <a:rPr lang="en-US" dirty="0"/>
              <a:t> </a:t>
            </a:r>
            <a:r>
              <a:rPr lang="en-US" dirty="0" smtClean="0"/>
              <a:t>stretch</a:t>
            </a:r>
          </a:p>
          <a:p>
            <a:pPr lvl="1"/>
            <a:r>
              <a:rPr lang="en-US" dirty="0" smtClean="0"/>
              <a:t>Effective materials: stiff woven cotton (no-stretch jeans, sheets/pillow cases)</a:t>
            </a:r>
          </a:p>
          <a:p>
            <a:pPr lvl="1"/>
            <a:r>
              <a:rPr lang="en-US" dirty="0" smtClean="0"/>
              <a:t>Ineffective: jersey/T-shirt material, stretchy fabrics, towels</a:t>
            </a:r>
            <a:endParaRPr lang="en-US" dirty="0"/>
          </a:p>
          <a:p>
            <a:pPr lvl="1"/>
            <a:r>
              <a:rPr lang="en-US" dirty="0"/>
              <a:t>Each layer should be turned </a:t>
            </a:r>
            <a:r>
              <a:rPr lang="en-US" dirty="0" smtClean="0"/>
              <a:t>45 </a:t>
            </a:r>
            <a:r>
              <a:rPr lang="en-US" dirty="0"/>
              <a:t>degrees to the one before it</a:t>
            </a:r>
          </a:p>
          <a:p>
            <a:pPr lvl="1"/>
            <a:r>
              <a:rPr lang="en-US" dirty="0" smtClean="0"/>
              <a:t>Disinfect</a:t>
            </a:r>
            <a:r>
              <a:rPr lang="en-US" dirty="0"/>
              <a:t>: wash in the washing machine on </a:t>
            </a:r>
            <a:r>
              <a:rPr lang="en-US" dirty="0" smtClean="0"/>
              <a:t>cold; can also use the sunlight instructions for surgical masks</a:t>
            </a:r>
          </a:p>
          <a:p>
            <a:pPr lvl="1"/>
            <a:r>
              <a:rPr lang="en-US" dirty="0" smtClean="0"/>
              <a:t> </a:t>
            </a:r>
            <a:r>
              <a:rPr lang="en-US" dirty="0"/>
              <a:t>After 15 washes, throw away.</a:t>
            </a:r>
          </a:p>
          <a:p>
            <a:r>
              <a:rPr lang="en-US" dirty="0"/>
              <a:t>3 </a:t>
            </a:r>
            <a:r>
              <a:rPr lang="en-US" dirty="0" smtClean="0"/>
              <a:t>pieces of </a:t>
            </a:r>
            <a:r>
              <a:rPr lang="en-US" dirty="0"/>
              <a:t>toilet tissue is better than most cloth masks at preventing droplet spread</a:t>
            </a:r>
          </a:p>
          <a:p>
            <a:pPr lvl="1"/>
            <a:r>
              <a:rPr lang="en-US" dirty="0"/>
              <a:t>Hard to keep over your nose and mouth, but good to keep in mind if no other option</a:t>
            </a:r>
          </a:p>
          <a:p>
            <a:endParaRPr lang="en-US" dirty="0"/>
          </a:p>
        </p:txBody>
      </p:sp>
    </p:spTree>
    <p:extLst>
      <p:ext uri="{BB962C8B-B14F-4D97-AF65-F5344CB8AC3E}">
        <p14:creationId xmlns:p14="http://schemas.microsoft.com/office/powerpoint/2010/main" val="1453463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5918" y="1609249"/>
            <a:ext cx="3875410" cy="3263504"/>
          </a:xfrm>
        </p:spPr>
      </p:pic>
    </p:spTree>
    <p:extLst>
      <p:ext uri="{BB962C8B-B14F-4D97-AF65-F5344CB8AC3E}">
        <p14:creationId xmlns:p14="http://schemas.microsoft.com/office/powerpoint/2010/main" val="463507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 I get tested?</a:t>
            </a:r>
            <a:endParaRPr lang="en-US" dirty="0"/>
          </a:p>
        </p:txBody>
      </p:sp>
      <p:sp>
        <p:nvSpPr>
          <p:cNvPr id="3" name="Content Placeholder 2"/>
          <p:cNvSpPr>
            <a:spLocks noGrp="1"/>
          </p:cNvSpPr>
          <p:nvPr>
            <p:ph idx="1"/>
          </p:nvPr>
        </p:nvSpPr>
        <p:spPr/>
        <p:txBody>
          <a:bodyPr>
            <a:normAutofit/>
          </a:bodyPr>
          <a:lstStyle/>
          <a:p>
            <a:r>
              <a:rPr lang="en-US" dirty="0" smtClean="0"/>
              <a:t>Follow your doctor’s guideline</a:t>
            </a:r>
          </a:p>
          <a:p>
            <a:r>
              <a:rPr lang="en-US" dirty="0" smtClean="0"/>
              <a:t>National Testing Strategy is being developed. </a:t>
            </a:r>
            <a:endParaRPr lang="en-US" dirty="0"/>
          </a:p>
          <a:p>
            <a:pPr lvl="1"/>
            <a:r>
              <a:rPr lang="en-US" dirty="0" smtClean="0"/>
              <a:t>When to get tested</a:t>
            </a:r>
          </a:p>
          <a:p>
            <a:pPr lvl="1"/>
            <a:r>
              <a:rPr lang="en-US" dirty="0" smtClean="0"/>
              <a:t>What kind of test to get</a:t>
            </a:r>
          </a:p>
          <a:p>
            <a:pPr lvl="1"/>
            <a:r>
              <a:rPr lang="en-US" dirty="0" smtClean="0"/>
              <a:t>How often to get tested</a:t>
            </a:r>
          </a:p>
          <a:p>
            <a:pPr lvl="1"/>
            <a:r>
              <a:rPr lang="en-US" dirty="0" smtClean="0"/>
              <a:t>Pressley Ridge will follow this National Testing Strategy once it is published</a:t>
            </a:r>
          </a:p>
          <a:p>
            <a:pPr marL="0" indent="0">
              <a:buNone/>
            </a:pPr>
            <a:endParaRPr lang="en-US" dirty="0" smtClean="0"/>
          </a:p>
          <a:p>
            <a:endParaRPr lang="en-US" dirty="0"/>
          </a:p>
        </p:txBody>
      </p:sp>
    </p:spTree>
    <p:extLst>
      <p:ext uri="{BB962C8B-B14F-4D97-AF65-F5344CB8AC3E}">
        <p14:creationId xmlns:p14="http://schemas.microsoft.com/office/powerpoint/2010/main" val="3107077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 Tests Overview</a:t>
            </a:r>
            <a:endParaRPr lang="en-US" dirty="0"/>
          </a:p>
        </p:txBody>
      </p:sp>
      <p:sp>
        <p:nvSpPr>
          <p:cNvPr id="3" name="Content Placeholder 2"/>
          <p:cNvSpPr>
            <a:spLocks noGrp="1"/>
          </p:cNvSpPr>
          <p:nvPr>
            <p:ph idx="1"/>
          </p:nvPr>
        </p:nvSpPr>
        <p:spPr/>
        <p:txBody>
          <a:bodyPr>
            <a:normAutofit/>
          </a:bodyPr>
          <a:lstStyle/>
          <a:p>
            <a:r>
              <a:rPr lang="en-US" sz="1950" dirty="0"/>
              <a:t>Two kinds of tests are available for COVID-19: </a:t>
            </a:r>
            <a:r>
              <a:rPr lang="en-US" sz="1950" u="sng" dirty="0">
                <a:hlinkClick r:id="rId2"/>
              </a:rPr>
              <a:t>viral tests</a:t>
            </a:r>
            <a:r>
              <a:rPr lang="en-US" sz="1950" dirty="0"/>
              <a:t> and </a:t>
            </a:r>
            <a:r>
              <a:rPr lang="en-US" sz="1950" u="sng" dirty="0">
                <a:hlinkClick r:id="rId3"/>
              </a:rPr>
              <a:t>antibody tests</a:t>
            </a:r>
            <a:r>
              <a:rPr lang="en-US" sz="1950" dirty="0"/>
              <a:t>.</a:t>
            </a:r>
          </a:p>
          <a:p>
            <a:r>
              <a:rPr lang="en-US" sz="1950" dirty="0"/>
              <a:t>Most tests are viral tests – look for actual virus from your nose or saliva</a:t>
            </a:r>
          </a:p>
          <a:p>
            <a:endParaRPr lang="en-US" dirty="0" smtClean="0"/>
          </a:p>
          <a:p>
            <a:endParaRPr lang="en-US" dirty="0"/>
          </a:p>
          <a:p>
            <a:endParaRPr lang="en-US" dirty="0" smtClean="0"/>
          </a:p>
          <a:p>
            <a:endParaRPr lang="en-US" dirty="0"/>
          </a:p>
          <a:p>
            <a:endParaRPr lang="en-US" dirty="0" smtClean="0"/>
          </a:p>
          <a:p>
            <a:pPr marL="0" indent="0">
              <a:buNone/>
            </a:pPr>
            <a:endParaRPr lang="en-US" dirty="0"/>
          </a:p>
        </p:txBody>
      </p:sp>
      <p:pic>
        <p:nvPicPr>
          <p:cNvPr id="1026" name="Picture 2" descr="COVID-19 Incubation Period Timel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7060" y="2422899"/>
            <a:ext cx="6309879" cy="33051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8600" y="2785964"/>
            <a:ext cx="1880847" cy="1077218"/>
          </a:xfrm>
          <a:prstGeom prst="rect">
            <a:avLst/>
          </a:prstGeom>
          <a:noFill/>
        </p:spPr>
        <p:txBody>
          <a:bodyPr wrap="square" rtlCol="0">
            <a:spAutoFit/>
          </a:bodyPr>
          <a:lstStyle/>
          <a:p>
            <a:r>
              <a:rPr lang="en-US" sz="1600" dirty="0">
                <a:solidFill>
                  <a:srgbClr val="C00000"/>
                </a:solidFill>
              </a:rPr>
              <a:t>A negative test means you </a:t>
            </a:r>
            <a:r>
              <a:rPr lang="en-US" sz="1600" b="1" i="1" dirty="0">
                <a:solidFill>
                  <a:srgbClr val="C00000"/>
                </a:solidFill>
              </a:rPr>
              <a:t>WERE</a:t>
            </a:r>
            <a:r>
              <a:rPr lang="en-US" sz="1600" dirty="0">
                <a:solidFill>
                  <a:srgbClr val="C00000"/>
                </a:solidFill>
              </a:rPr>
              <a:t> negative on the day you took the test</a:t>
            </a:r>
          </a:p>
        </p:txBody>
      </p:sp>
      <p:sp>
        <p:nvSpPr>
          <p:cNvPr id="9" name="Cloud Callout 8"/>
          <p:cNvSpPr/>
          <p:nvPr/>
        </p:nvSpPr>
        <p:spPr>
          <a:xfrm>
            <a:off x="6924607" y="2831760"/>
            <a:ext cx="1995147" cy="1518557"/>
          </a:xfrm>
          <a:prstGeom prst="cloudCallout">
            <a:avLst>
              <a:gd name="adj1" fmla="val -98909"/>
              <a:gd name="adj2" fmla="val 36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It’s NOT “just allergies”</a:t>
            </a:r>
          </a:p>
        </p:txBody>
      </p:sp>
    </p:spTree>
    <p:extLst>
      <p:ext uri="{BB962C8B-B14F-4D97-AF65-F5344CB8AC3E}">
        <p14:creationId xmlns:p14="http://schemas.microsoft.com/office/powerpoint/2010/main" val="1813239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Viral Tests – False Negative Rates</a:t>
            </a:r>
            <a:endParaRPr lang="en-US" dirty="0"/>
          </a:p>
        </p:txBody>
      </p:sp>
      <p:sp>
        <p:nvSpPr>
          <p:cNvPr id="3" name="Content Placeholder 2"/>
          <p:cNvSpPr>
            <a:spLocks noGrp="1"/>
          </p:cNvSpPr>
          <p:nvPr>
            <p:ph idx="1"/>
          </p:nvPr>
        </p:nvSpPr>
        <p:spPr>
          <a:xfrm>
            <a:off x="481149" y="1143000"/>
            <a:ext cx="7886700" cy="3463490"/>
          </a:xfrm>
        </p:spPr>
        <p:txBody>
          <a:bodyPr>
            <a:noAutofit/>
          </a:bodyPr>
          <a:lstStyle/>
          <a:p>
            <a:r>
              <a:rPr lang="en-US" sz="1800" dirty="0"/>
              <a:t>The problem with a negative test = false reassurance</a:t>
            </a:r>
          </a:p>
          <a:p>
            <a:pPr lvl="1"/>
            <a:r>
              <a:rPr lang="en-US" sz="2000" b="1" dirty="0" smtClean="0"/>
              <a:t>If tested &lt; 5 days after exposure = 67% false negative rate</a:t>
            </a:r>
          </a:p>
          <a:p>
            <a:pPr lvl="1"/>
            <a:r>
              <a:rPr lang="en-US" sz="2000" b="1" dirty="0" smtClean="0"/>
              <a:t>If tested on day 8 after exposure/day 3 of symptoms = 21% false </a:t>
            </a:r>
            <a:r>
              <a:rPr lang="en-US" sz="2000" b="1" dirty="0" err="1" smtClean="0"/>
              <a:t>neg</a:t>
            </a:r>
            <a:r>
              <a:rPr lang="en-US" sz="2000" b="1" dirty="0" smtClean="0"/>
              <a:t> rate</a:t>
            </a:r>
          </a:p>
          <a:p>
            <a:pPr lvl="2"/>
            <a:r>
              <a:rPr lang="en-US" sz="2000" dirty="0" smtClean="0"/>
              <a:t>i.e., if 10 people took the test on day 8 post exposure, 8 of the people would be truly negative but 2 of the people would have COVID and not know. </a:t>
            </a:r>
          </a:p>
          <a:p>
            <a:r>
              <a:rPr lang="en-US" sz="1600" dirty="0"/>
              <a:t>False reassurance is DANGEROUS. Ex: White House staffers did </a:t>
            </a:r>
            <a:r>
              <a:rPr lang="en-US" sz="1600" u="sng" dirty="0"/>
              <a:t>daily</a:t>
            </a:r>
            <a:r>
              <a:rPr lang="en-US" sz="1600" dirty="0"/>
              <a:t> testing and still missed many positive cases, tested positive eventually but exposed many colleagues because negative tests = no prevention protocols (no masks, hand-washing) </a:t>
            </a:r>
            <a:endParaRPr lang="en-US" sz="1600" dirty="0" smtClean="0"/>
          </a:p>
          <a:p>
            <a:endParaRPr lang="en-US" sz="1800" dirty="0"/>
          </a:p>
          <a:p>
            <a:r>
              <a:rPr lang="en-US" sz="1800" dirty="0"/>
              <a:t>Take home: </a:t>
            </a:r>
          </a:p>
          <a:p>
            <a:pPr lvl="1"/>
            <a:r>
              <a:rPr lang="en-US" sz="1800" dirty="0" smtClean="0"/>
              <a:t>WAIT 8 days after an </a:t>
            </a:r>
            <a:r>
              <a:rPr lang="en-US" sz="1800" u="sng" dirty="0" smtClean="0"/>
              <a:t>exposure</a:t>
            </a:r>
            <a:r>
              <a:rPr lang="en-US" sz="1800" dirty="0" smtClean="0"/>
              <a:t> before you get tested</a:t>
            </a:r>
          </a:p>
          <a:p>
            <a:pPr lvl="1"/>
            <a:r>
              <a:rPr lang="en-US" sz="1800" dirty="0" smtClean="0"/>
              <a:t>Quarantine after exposure &amp; while you wait for test results</a:t>
            </a:r>
          </a:p>
          <a:p>
            <a:pPr lvl="1"/>
            <a:r>
              <a:rPr lang="en-US" sz="1800" dirty="0" smtClean="0"/>
              <a:t>WASH hands and WEAR masks</a:t>
            </a:r>
          </a:p>
        </p:txBody>
      </p:sp>
    </p:spTree>
    <p:extLst>
      <p:ext uri="{BB962C8B-B14F-4D97-AF65-F5344CB8AC3E}">
        <p14:creationId xmlns:p14="http://schemas.microsoft.com/office/powerpoint/2010/main" val="2372994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Purpose of this hour: </a:t>
            </a:r>
          </a:p>
          <a:p>
            <a:pPr lvl="1"/>
            <a:r>
              <a:rPr lang="en-US" dirty="0" smtClean="0"/>
              <a:t>review details about the transmission of virus</a:t>
            </a:r>
          </a:p>
          <a:p>
            <a:pPr lvl="1"/>
            <a:r>
              <a:rPr lang="en-US" dirty="0" smtClean="0"/>
              <a:t>basic definitions in epidemiology </a:t>
            </a:r>
          </a:p>
          <a:p>
            <a:pPr lvl="1"/>
            <a:r>
              <a:rPr lang="en-US" dirty="0" smtClean="0"/>
              <a:t>clarify myths </a:t>
            </a:r>
          </a:p>
          <a:p>
            <a:pPr lvl="1"/>
            <a:r>
              <a:rPr lang="en-US" dirty="0" smtClean="0"/>
              <a:t>help you continue to educate yourselves from reliable sources</a:t>
            </a:r>
          </a:p>
          <a:p>
            <a:pPr lvl="2"/>
            <a:r>
              <a:rPr lang="en-US" dirty="0" smtClean="0"/>
              <a:t>Some of this information will change in the next few weeks!</a:t>
            </a:r>
          </a:p>
          <a:p>
            <a:pPr marL="342900" lvl="1" indent="0">
              <a:buNone/>
            </a:pPr>
            <a:endParaRPr lang="en-US" dirty="0" smtClean="0"/>
          </a:p>
          <a:p>
            <a:endParaRPr lang="en-US" dirty="0"/>
          </a:p>
        </p:txBody>
      </p:sp>
    </p:spTree>
    <p:extLst>
      <p:ext uri="{BB962C8B-B14F-4D97-AF65-F5344CB8AC3E}">
        <p14:creationId xmlns:p14="http://schemas.microsoft.com/office/powerpoint/2010/main" val="4153749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Antibody Tests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An antibody test might tell you if you had a past infection. An antibody test might not show if you have a current infection</a:t>
            </a:r>
          </a:p>
          <a:p>
            <a:pPr lvl="1"/>
            <a:r>
              <a:rPr lang="en-US" dirty="0" smtClean="0"/>
              <a:t>it can take 1–3 weeks after infection for your body to make the short-term antibodies. </a:t>
            </a:r>
          </a:p>
          <a:p>
            <a:pPr lvl="1"/>
            <a:r>
              <a:rPr lang="en-US" dirty="0" smtClean="0"/>
              <a:t>Having long-term antibodies to the virus that causes COVID-19 might provide protection from getting infected with the virus again. If it does, we do not know how much protection the antibodies might provide or how long this protection might last.</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50395" y="3417683"/>
            <a:ext cx="43210" cy="22634"/>
          </a:xfrm>
          <a:prstGeom prst="rect">
            <a:avLst/>
          </a:prstGeom>
        </p:spPr>
      </p:pic>
    </p:spTree>
    <p:extLst>
      <p:ext uri="{BB962C8B-B14F-4D97-AF65-F5344CB8AC3E}">
        <p14:creationId xmlns:p14="http://schemas.microsoft.com/office/powerpoint/2010/main" val="3745393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Antibodies…Can I get </a:t>
            </a:r>
            <a:r>
              <a:rPr lang="en-US" dirty="0" err="1" smtClean="0"/>
              <a:t>reinfected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We can’t know this – the virus has only been around x 7 months.</a:t>
            </a:r>
          </a:p>
          <a:p>
            <a:r>
              <a:rPr lang="en-US" dirty="0" smtClean="0"/>
              <a:t>Labs (monkey studies) have shown that antibodies prevent reinfection</a:t>
            </a:r>
          </a:p>
          <a:p>
            <a:r>
              <a:rPr lang="en-US" dirty="0" smtClean="0"/>
              <a:t>There has not yet been a case of reinfection anywhere in the world</a:t>
            </a:r>
          </a:p>
          <a:p>
            <a:r>
              <a:rPr lang="en-US" dirty="0" smtClean="0"/>
              <a:t>It is reasonable to expect that immunity could last up to 2 years</a:t>
            </a:r>
          </a:p>
          <a:p>
            <a:r>
              <a:rPr lang="en-US" dirty="0" smtClean="0"/>
              <a:t>Antibody tests are helpful at the public health level and not an individual level</a:t>
            </a:r>
          </a:p>
          <a:p>
            <a:r>
              <a:rPr lang="en-US" dirty="0" smtClean="0"/>
              <a:t>BUT please discourage people from purposefully infecting themselves w COVID. Asymptomatic </a:t>
            </a:r>
            <a:r>
              <a:rPr lang="en-US" dirty="0"/>
              <a:t>COVID-19 cases show evidence of lung damage on CT, still can have heart and kidney damage</a:t>
            </a:r>
          </a:p>
          <a:p>
            <a:pPr lvl="1"/>
            <a:r>
              <a:rPr lang="en-US" dirty="0"/>
              <a:t>Unknown long-term </a:t>
            </a:r>
            <a:r>
              <a:rPr lang="en-US" dirty="0" smtClean="0"/>
              <a:t>significance</a:t>
            </a:r>
          </a:p>
          <a:p>
            <a:endParaRPr lang="en-US" dirty="0" smtClean="0"/>
          </a:p>
          <a:p>
            <a:r>
              <a:rPr lang="en-US" dirty="0" smtClean="0"/>
              <a:t>Take home: Yes, you can have an antibody test if your doctor orders one. It may satisfy your curiosity but otherwise will not be useful to you. It will be useful to the big picture.</a:t>
            </a:r>
          </a:p>
        </p:txBody>
      </p:sp>
    </p:spTree>
    <p:extLst>
      <p:ext uri="{BB962C8B-B14F-4D97-AF65-F5344CB8AC3E}">
        <p14:creationId xmlns:p14="http://schemas.microsoft.com/office/powerpoint/2010/main" val="3849699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I get tested?</a:t>
            </a:r>
            <a:endParaRPr lang="en-US" dirty="0"/>
          </a:p>
        </p:txBody>
      </p:sp>
      <p:sp>
        <p:nvSpPr>
          <p:cNvPr id="3" name="Content Placeholder 2"/>
          <p:cNvSpPr>
            <a:spLocks noGrp="1"/>
          </p:cNvSpPr>
          <p:nvPr>
            <p:ph idx="1"/>
          </p:nvPr>
        </p:nvSpPr>
        <p:spPr/>
        <p:txBody>
          <a:bodyPr/>
          <a:lstStyle/>
          <a:p>
            <a:r>
              <a:rPr lang="en-US" dirty="0" smtClean="0"/>
              <a:t>Project Baseline, a private research group, offers testing in the following states:</a:t>
            </a:r>
            <a:r>
              <a:rPr lang="en-US" dirty="0"/>
              <a:t> </a:t>
            </a:r>
            <a:r>
              <a:rPr lang="en-US" dirty="0" smtClean="0"/>
              <a:t>CA</a:t>
            </a:r>
            <a:r>
              <a:rPr lang="en-US" dirty="0"/>
              <a:t>, CT, DE, ID, MA, MD, MI, NH, NJ, NY, OH, </a:t>
            </a:r>
            <a:r>
              <a:rPr lang="en-US" dirty="0" smtClean="0"/>
              <a:t>PA</a:t>
            </a:r>
          </a:p>
          <a:p>
            <a:pPr marL="0" indent="0">
              <a:buNone/>
            </a:pPr>
            <a:r>
              <a:rPr lang="en-US" dirty="0">
                <a:hlinkClick r:id="rId2"/>
              </a:rPr>
              <a:t>https://www.projectbaseline.com/study/covid-19</a:t>
            </a:r>
            <a:r>
              <a:rPr lang="en-US" dirty="0" smtClean="0">
                <a:hlinkClick r:id="rId2"/>
              </a:rPr>
              <a:t>/</a:t>
            </a:r>
            <a:endParaRPr lang="en-US" dirty="0" smtClean="0"/>
          </a:p>
          <a:p>
            <a:r>
              <a:rPr lang="en-US" dirty="0" smtClean="0"/>
              <a:t>Local county health department</a:t>
            </a:r>
          </a:p>
          <a:p>
            <a:r>
              <a:rPr lang="en-US" dirty="0" smtClean="0"/>
              <a:t>Allegheny County: </a:t>
            </a:r>
            <a:r>
              <a:rPr lang="en-US" u="sng" dirty="0">
                <a:hlinkClick r:id="rId3"/>
              </a:rPr>
              <a:t>https://allegheny.curativeinc.com/welcome</a:t>
            </a:r>
            <a:endParaRPr lang="en-US" dirty="0"/>
          </a:p>
        </p:txBody>
      </p:sp>
    </p:spTree>
    <p:extLst>
      <p:ext uri="{BB962C8B-B14F-4D97-AF65-F5344CB8AC3E}">
        <p14:creationId xmlns:p14="http://schemas.microsoft.com/office/powerpoint/2010/main" val="6158084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 Schools Reopen?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American Academy of Pediatrics has published guidelines for schools, protect the most at-risk kids:</a:t>
            </a:r>
          </a:p>
          <a:p>
            <a:r>
              <a:rPr lang="en-US" dirty="0" smtClean="0">
                <a:hlinkClick r:id="rId2"/>
              </a:rPr>
              <a:t>https://services.aap.org/en/pages/2019-novel-coronavirus-covid-19-infections/clinical-guidance/covid-19-planning-considerations-return-to-in-person-education-in-schools/</a:t>
            </a:r>
            <a:endParaRPr lang="en-US" dirty="0" smtClean="0"/>
          </a:p>
          <a:p>
            <a:r>
              <a:rPr lang="en-US" dirty="0" smtClean="0"/>
              <a:t>Prioritize in-person school full time</a:t>
            </a:r>
          </a:p>
          <a:p>
            <a:pPr lvl="1"/>
            <a:r>
              <a:rPr lang="en-US" dirty="0" smtClean="0"/>
              <a:t>Masks for all</a:t>
            </a:r>
          </a:p>
          <a:p>
            <a:pPr lvl="1"/>
            <a:r>
              <a:rPr lang="en-US" dirty="0" smtClean="0"/>
              <a:t>Adolescents are just as infectious as adults, but they do better than adults</a:t>
            </a:r>
          </a:p>
          <a:p>
            <a:pPr lvl="1"/>
            <a:r>
              <a:rPr lang="en-US" dirty="0" smtClean="0"/>
              <a:t>Young children seem to be less infectious than adults – it does not seem that children spread it to each other (there have been about 5 examples of this in Europe)</a:t>
            </a:r>
          </a:p>
          <a:p>
            <a:pPr lvl="2"/>
            <a:r>
              <a:rPr lang="en-US" dirty="0" smtClean="0"/>
              <a:t>They still have high viral load</a:t>
            </a:r>
          </a:p>
          <a:p>
            <a:pPr lvl="2"/>
            <a:r>
              <a:rPr lang="en-US" dirty="0" smtClean="0"/>
              <a:t>Lower density of Ace-2 receptors…maybe</a:t>
            </a:r>
          </a:p>
          <a:p>
            <a:pPr lvl="1"/>
            <a:r>
              <a:rPr lang="en-US" dirty="0" smtClean="0"/>
              <a:t>Most of the guidelines for school based on the Safe Haven school model</a:t>
            </a:r>
            <a:endParaRPr lang="en-US" dirty="0"/>
          </a:p>
        </p:txBody>
      </p:sp>
    </p:spTree>
    <p:extLst>
      <p:ext uri="{BB962C8B-B14F-4D97-AF65-F5344CB8AC3E}">
        <p14:creationId xmlns:p14="http://schemas.microsoft.com/office/powerpoint/2010/main" val="3580717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 – How to Plan</a:t>
            </a:r>
            <a:endParaRPr lang="en-US" dirty="0"/>
          </a:p>
        </p:txBody>
      </p:sp>
      <p:sp>
        <p:nvSpPr>
          <p:cNvPr id="3" name="Content Placeholder 2"/>
          <p:cNvSpPr>
            <a:spLocks noGrp="1"/>
          </p:cNvSpPr>
          <p:nvPr>
            <p:ph idx="1"/>
          </p:nvPr>
        </p:nvSpPr>
        <p:spPr/>
        <p:txBody>
          <a:bodyPr/>
          <a:lstStyle/>
          <a:p>
            <a:r>
              <a:rPr lang="en-US" dirty="0" smtClean="0"/>
              <a:t>4 factors to consider in EVERY face-to-face interaction:</a:t>
            </a:r>
          </a:p>
          <a:p>
            <a:pPr lvl="1"/>
            <a:r>
              <a:rPr lang="en-US" dirty="0" smtClean="0"/>
              <a:t>DURATION</a:t>
            </a:r>
          </a:p>
          <a:p>
            <a:pPr lvl="1"/>
            <a:r>
              <a:rPr lang="en-US" dirty="0" smtClean="0"/>
              <a:t>DISTANCE</a:t>
            </a:r>
          </a:p>
          <a:p>
            <a:pPr lvl="1"/>
            <a:r>
              <a:rPr lang="en-US" dirty="0" smtClean="0"/>
              <a:t>MASKS</a:t>
            </a:r>
          </a:p>
          <a:p>
            <a:pPr lvl="1"/>
            <a:r>
              <a:rPr lang="en-US" dirty="0" smtClean="0"/>
              <a:t>INDOOR vs OUTDOOR</a:t>
            </a:r>
          </a:p>
          <a:p>
            <a:pPr lvl="1"/>
            <a:endParaRPr lang="en-US" dirty="0"/>
          </a:p>
        </p:txBody>
      </p:sp>
    </p:spTree>
    <p:extLst>
      <p:ext uri="{BB962C8B-B14F-4D97-AF65-F5344CB8AC3E}">
        <p14:creationId xmlns:p14="http://schemas.microsoft.com/office/powerpoint/2010/main" val="3916201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Stay Informed</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https://www.cdc.gov/mmwr/index.html</a:t>
            </a:r>
            <a:endParaRPr lang="en-US" dirty="0" smtClean="0"/>
          </a:p>
          <a:p>
            <a:pPr lvl="1"/>
            <a:r>
              <a:rPr lang="en-US" dirty="0" smtClean="0"/>
              <a:t>Published medical studies on what we know</a:t>
            </a:r>
          </a:p>
          <a:p>
            <a:pPr lvl="1"/>
            <a:r>
              <a:rPr lang="en-US" dirty="0" smtClean="0"/>
              <a:t>General CDC pages targeting different populations/groups to help with decision-making</a:t>
            </a:r>
            <a:br>
              <a:rPr lang="en-US" dirty="0" smtClean="0"/>
            </a:br>
            <a:endParaRPr lang="en-US" dirty="0" smtClean="0"/>
          </a:p>
          <a:p>
            <a:r>
              <a:rPr lang="en-US" dirty="0" smtClean="0">
                <a:hlinkClick r:id="rId3"/>
              </a:rPr>
              <a:t>https://www.dhs.gov/sites/default/files/publications/mql_sars-cov-2_-_cleared_for_public_release_20200630.pdf</a:t>
            </a:r>
            <a:endParaRPr lang="en-US" dirty="0" smtClean="0"/>
          </a:p>
          <a:p>
            <a:pPr lvl="1"/>
            <a:r>
              <a:rPr lang="en-US" dirty="0" smtClean="0"/>
              <a:t>Department of Homeland Security compiles data published from a variety of sources. Consult the Master Questions List for excellent summaries</a:t>
            </a:r>
          </a:p>
          <a:p>
            <a:pPr marL="0" indent="0">
              <a:buNone/>
            </a:pPr>
            <a:endParaRPr lang="en-US" dirty="0" smtClean="0"/>
          </a:p>
          <a:p>
            <a:r>
              <a:rPr lang="en-US" dirty="0" smtClean="0">
                <a:hlinkClick r:id="rId4"/>
              </a:rPr>
              <a:t>https://www.centerforhealthsecurity.org/resources/COVID-19/index.html</a:t>
            </a:r>
            <a:endParaRPr lang="en-US" dirty="0" smtClean="0"/>
          </a:p>
          <a:p>
            <a:pPr lvl="1"/>
            <a:r>
              <a:rPr lang="en-US" dirty="0" smtClean="0"/>
              <a:t>Johns Hopkins Center for Health Security</a:t>
            </a:r>
          </a:p>
          <a:p>
            <a:pPr lvl="1"/>
            <a:r>
              <a:rPr lang="en-US" dirty="0" smtClean="0"/>
              <a:t>Sign up for weekly email – excellent summaries and data-driven reports</a:t>
            </a:r>
          </a:p>
          <a:p>
            <a:endParaRPr lang="en-US" dirty="0"/>
          </a:p>
          <a:p>
            <a:r>
              <a:rPr lang="en-US" dirty="0" smtClean="0">
                <a:hlinkClick r:id="rId5"/>
              </a:rPr>
              <a:t>https://www.alleghenycounty.us/Health-Department/resources/COVID-19/Covid-19.aspx</a:t>
            </a:r>
            <a:endParaRPr lang="en-US" dirty="0" smtClean="0"/>
          </a:p>
          <a:p>
            <a:pPr lvl="1"/>
            <a:r>
              <a:rPr lang="en-US" dirty="0" smtClean="0"/>
              <a:t>Allegheny County Health Department</a:t>
            </a:r>
          </a:p>
          <a:p>
            <a:pPr lvl="1"/>
            <a:r>
              <a:rPr lang="en-US" dirty="0" smtClean="0"/>
              <a:t>Understand our local transmission data</a:t>
            </a:r>
          </a:p>
          <a:p>
            <a:pPr marL="0" indent="0">
              <a:buNone/>
            </a:pPr>
            <a:endParaRPr lang="en-US" dirty="0" smtClean="0"/>
          </a:p>
          <a:p>
            <a:endParaRPr lang="en-US" dirty="0"/>
          </a:p>
        </p:txBody>
      </p:sp>
    </p:spTree>
    <p:extLst>
      <p:ext uri="{BB962C8B-B14F-4D97-AF65-F5344CB8AC3E}">
        <p14:creationId xmlns:p14="http://schemas.microsoft.com/office/powerpoint/2010/main" val="18957267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6753" y="1714500"/>
            <a:ext cx="3950494" cy="3429000"/>
          </a:xfrm>
          <a:prstGeom prst="rect">
            <a:avLst/>
          </a:prstGeom>
        </p:spPr>
      </p:pic>
    </p:spTree>
    <p:extLst>
      <p:ext uri="{BB962C8B-B14F-4D97-AF65-F5344CB8AC3E}">
        <p14:creationId xmlns:p14="http://schemas.microsoft.com/office/powerpoint/2010/main" val="20829867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Herd Immunity</a:t>
            </a:r>
            <a:endParaRPr lang="en-US" dirty="0"/>
          </a:p>
        </p:txBody>
      </p:sp>
      <p:sp>
        <p:nvSpPr>
          <p:cNvPr id="3" name="Content Placeholder 2"/>
          <p:cNvSpPr>
            <a:spLocks noGrp="1"/>
          </p:cNvSpPr>
          <p:nvPr>
            <p:ph idx="1"/>
          </p:nvPr>
        </p:nvSpPr>
        <p:spPr/>
        <p:txBody>
          <a:bodyPr/>
          <a:lstStyle/>
          <a:p>
            <a:r>
              <a:rPr lang="en-US" dirty="0" smtClean="0"/>
              <a:t>How many people need to have recovered in order to stop the spread of a disease</a:t>
            </a:r>
          </a:p>
          <a:p>
            <a:r>
              <a:rPr lang="en-US" dirty="0" smtClean="0"/>
              <a:t>Measles</a:t>
            </a:r>
            <a:r>
              <a:rPr lang="en-US" dirty="0"/>
              <a:t>: 93%</a:t>
            </a:r>
            <a:br>
              <a:rPr lang="en-US" dirty="0"/>
            </a:br>
            <a:r>
              <a:rPr lang="en-US" dirty="0"/>
              <a:t>As you approach herd immunity, it becomes harder for cases to spread/harder to infect one another </a:t>
            </a:r>
          </a:p>
        </p:txBody>
      </p:sp>
    </p:spTree>
    <p:extLst>
      <p:ext uri="{BB962C8B-B14F-4D97-AF65-F5344CB8AC3E}">
        <p14:creationId xmlns:p14="http://schemas.microsoft.com/office/powerpoint/2010/main" val="15768988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the virus mutate?	</a:t>
            </a:r>
            <a:endParaRPr lang="en-US" dirty="0"/>
          </a:p>
        </p:txBody>
      </p:sp>
      <p:sp>
        <p:nvSpPr>
          <p:cNvPr id="3" name="Content Placeholder 2"/>
          <p:cNvSpPr>
            <a:spLocks noGrp="1"/>
          </p:cNvSpPr>
          <p:nvPr>
            <p:ph idx="1"/>
          </p:nvPr>
        </p:nvSpPr>
        <p:spPr/>
        <p:txBody>
          <a:bodyPr/>
          <a:lstStyle/>
          <a:p>
            <a:r>
              <a:rPr lang="en-US" dirty="0" smtClean="0"/>
              <a:t>Yes, there have been mutations </a:t>
            </a:r>
          </a:p>
          <a:p>
            <a:r>
              <a:rPr lang="en-US" dirty="0" smtClean="0"/>
              <a:t>No mutations to its:</a:t>
            </a:r>
          </a:p>
          <a:p>
            <a:pPr lvl="1"/>
            <a:r>
              <a:rPr lang="en-US" dirty="0" smtClean="0"/>
              <a:t>Functioning</a:t>
            </a:r>
          </a:p>
          <a:p>
            <a:pPr lvl="1"/>
            <a:r>
              <a:rPr lang="en-US" dirty="0" smtClean="0"/>
              <a:t>Infectivity</a:t>
            </a:r>
          </a:p>
          <a:p>
            <a:pPr lvl="1"/>
            <a:r>
              <a:rPr lang="en-US" dirty="0" smtClean="0"/>
              <a:t>Antigens (how your immune system responds to it)</a:t>
            </a:r>
            <a:endParaRPr lang="en-US" dirty="0"/>
          </a:p>
          <a:p>
            <a:r>
              <a:rPr lang="en-US" dirty="0" smtClean="0"/>
              <a:t>Take home: mutations have not changed significantly.</a:t>
            </a:r>
          </a:p>
        </p:txBody>
      </p:sp>
    </p:spTree>
    <p:extLst>
      <p:ext uri="{BB962C8B-B14F-4D97-AF65-F5344CB8AC3E}">
        <p14:creationId xmlns:p14="http://schemas.microsoft.com/office/powerpoint/2010/main" val="2023345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COVID’s History</a:t>
            </a:r>
            <a:endParaRPr lang="en-US" dirty="0"/>
          </a:p>
        </p:txBody>
      </p:sp>
      <p:sp>
        <p:nvSpPr>
          <p:cNvPr id="3" name="Content Placeholder 2"/>
          <p:cNvSpPr>
            <a:spLocks noGrp="1"/>
          </p:cNvSpPr>
          <p:nvPr>
            <p:ph idx="1"/>
          </p:nvPr>
        </p:nvSpPr>
        <p:spPr/>
        <p:txBody>
          <a:bodyPr>
            <a:normAutofit/>
          </a:bodyPr>
          <a:lstStyle/>
          <a:p>
            <a:r>
              <a:rPr lang="en-US" dirty="0" smtClean="0"/>
              <a:t>December 2019, 6 months ago: reports of 27 cases of unidentified pneumonia in Wuhan, China</a:t>
            </a:r>
          </a:p>
          <a:p>
            <a:r>
              <a:rPr lang="en-US" dirty="0" smtClean="0"/>
              <a:t>July 2020: </a:t>
            </a:r>
            <a:r>
              <a:rPr lang="en-US" dirty="0"/>
              <a:t>10 million cases and 500,000 deaths across nearly every country around the </a:t>
            </a:r>
            <a:r>
              <a:rPr lang="en-US" dirty="0" smtClean="0"/>
              <a:t>world</a:t>
            </a:r>
          </a:p>
        </p:txBody>
      </p:sp>
    </p:spTree>
    <p:extLst>
      <p:ext uri="{BB962C8B-B14F-4D97-AF65-F5344CB8AC3E}">
        <p14:creationId xmlns:p14="http://schemas.microsoft.com/office/powerpoint/2010/main" val="3717462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 in America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US: very few individuals have been infected, but we are not sure</a:t>
            </a:r>
          </a:p>
          <a:p>
            <a:pPr lvl="1"/>
            <a:r>
              <a:rPr lang="en-US" dirty="0" smtClean="0"/>
              <a:t>4.3% estimated US prevalence</a:t>
            </a:r>
          </a:p>
          <a:p>
            <a:pPr lvl="2"/>
            <a:r>
              <a:rPr lang="en-US" dirty="0" smtClean="0"/>
              <a:t>NYC 21% prevalence</a:t>
            </a:r>
          </a:p>
          <a:p>
            <a:pPr lvl="2"/>
            <a:r>
              <a:rPr lang="en-US" dirty="0" err="1" smtClean="0"/>
              <a:t>Cincinatti</a:t>
            </a:r>
            <a:r>
              <a:rPr lang="en-US" dirty="0" smtClean="0"/>
              <a:t> 2%</a:t>
            </a:r>
          </a:p>
          <a:p>
            <a:pPr lvl="1"/>
            <a:r>
              <a:rPr lang="en-US" b="1" dirty="0" smtClean="0"/>
              <a:t>Prevalence</a:t>
            </a:r>
            <a:r>
              <a:rPr lang="en-US" dirty="0" smtClean="0"/>
              <a:t> = the proportion of cases in the population at a given time</a:t>
            </a:r>
          </a:p>
          <a:p>
            <a:pPr lvl="1"/>
            <a:r>
              <a:rPr lang="en-US" dirty="0" smtClean="0"/>
              <a:t>but testing has been limited and cases are rising hourly </a:t>
            </a:r>
          </a:p>
          <a:p>
            <a:r>
              <a:rPr lang="en-US" dirty="0" smtClean="0"/>
              <a:t>Local transmission in each counties in which Pressley Ridge delivers care</a:t>
            </a:r>
          </a:p>
          <a:p>
            <a:pPr lvl="1"/>
            <a:r>
              <a:rPr lang="en-US" dirty="0" smtClean="0"/>
              <a:t>Vigilant that staff and families staying as safe as possible while balancing safety and service delivery</a:t>
            </a:r>
          </a:p>
        </p:txBody>
      </p:sp>
    </p:spTree>
    <p:extLst>
      <p:ext uri="{BB962C8B-B14F-4D97-AF65-F5344CB8AC3E}">
        <p14:creationId xmlns:p14="http://schemas.microsoft.com/office/powerpoint/2010/main" val="2557104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Virus Sees Color</a:t>
            </a:r>
            <a:endParaRPr lang="en-US" dirty="0"/>
          </a:p>
        </p:txBody>
      </p:sp>
      <p:sp>
        <p:nvSpPr>
          <p:cNvPr id="3" name="Content Placeholder 2"/>
          <p:cNvSpPr>
            <a:spLocks noGrp="1"/>
          </p:cNvSpPr>
          <p:nvPr>
            <p:ph idx="1"/>
          </p:nvPr>
        </p:nvSpPr>
        <p:spPr>
          <a:xfrm>
            <a:off x="628650" y="2226469"/>
            <a:ext cx="7886700" cy="3665177"/>
          </a:xfrm>
        </p:spPr>
        <p:txBody>
          <a:bodyPr>
            <a:normAutofit/>
          </a:bodyPr>
          <a:lstStyle/>
          <a:p>
            <a:r>
              <a:rPr lang="en-US" sz="2600" dirty="0"/>
              <a:t>Rates of Death Among Positive Cases</a:t>
            </a:r>
          </a:p>
          <a:p>
            <a:pPr lvl="1"/>
            <a:r>
              <a:rPr lang="en-US" sz="2600" dirty="0" smtClean="0"/>
              <a:t>African Americans 50.3 per 100,000 positive cases </a:t>
            </a:r>
          </a:p>
          <a:p>
            <a:pPr lvl="1"/>
            <a:r>
              <a:rPr lang="en-US" sz="2600" dirty="0" smtClean="0"/>
              <a:t>Caucasian 20.7, Latino 22.9, Asian American 22.7 </a:t>
            </a:r>
          </a:p>
          <a:p>
            <a:r>
              <a:rPr lang="en-US" sz="2600" dirty="0"/>
              <a:t>The Navajo Nation has the highest per-capita infection rate in the nation. </a:t>
            </a:r>
          </a:p>
          <a:p>
            <a:pPr lvl="1"/>
            <a:r>
              <a:rPr lang="en-US" sz="2600" dirty="0" smtClean="0"/>
              <a:t>2304/100,000 cases, vs only 1800/100k in NY State </a:t>
            </a:r>
            <a:endParaRPr lang="en-US" sz="2600" dirty="0"/>
          </a:p>
          <a:p>
            <a:r>
              <a:rPr lang="en-US" sz="2600" dirty="0"/>
              <a:t>What accounts for these horrendously lopsided outcomes?</a:t>
            </a:r>
          </a:p>
        </p:txBody>
      </p:sp>
    </p:spTree>
    <p:extLst>
      <p:ext uri="{BB962C8B-B14F-4D97-AF65-F5344CB8AC3E}">
        <p14:creationId xmlns:p14="http://schemas.microsoft.com/office/powerpoint/2010/main" val="1977615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AA &amp; NA disproportionately affected?</a:t>
            </a:r>
            <a:endParaRPr lang="en-US" dirty="0"/>
          </a:p>
        </p:txBody>
      </p:sp>
      <p:sp>
        <p:nvSpPr>
          <p:cNvPr id="3" name="Content Placeholder 2"/>
          <p:cNvSpPr>
            <a:spLocks noGrp="1"/>
          </p:cNvSpPr>
          <p:nvPr>
            <p:ph idx="1"/>
          </p:nvPr>
        </p:nvSpPr>
        <p:spPr/>
        <p:txBody>
          <a:bodyPr>
            <a:noAutofit/>
          </a:bodyPr>
          <a:lstStyle/>
          <a:p>
            <a:pPr marL="0" indent="0">
              <a:buNone/>
            </a:pPr>
            <a:r>
              <a:rPr lang="en-US" sz="2400" dirty="0"/>
              <a:t>1) AA &amp; NA are subject to the intersection of chronic stress, poverty, low-quality food, smoking, etc</a:t>
            </a:r>
            <a:r>
              <a:rPr lang="en-US" sz="2400" dirty="0" smtClean="0"/>
              <a:t>. Also less likely to socially distance (urban living, public transportation, crowded housing)</a:t>
            </a:r>
            <a:endParaRPr lang="en-US" sz="2400" dirty="0"/>
          </a:p>
          <a:p>
            <a:pPr marL="0" indent="0">
              <a:buNone/>
            </a:pPr>
            <a:r>
              <a:rPr lang="en-US" sz="2400" dirty="0"/>
              <a:t> 2) Obesity </a:t>
            </a:r>
            <a:r>
              <a:rPr lang="en-US" sz="2400" dirty="0" smtClean="0"/>
              <a:t>tied </a:t>
            </a:r>
            <a:r>
              <a:rPr lang="en-US" sz="2400" dirty="0"/>
              <a:t>for #1 risk factor. African, Native and Hispanic Americans are more likely to be obese. </a:t>
            </a:r>
          </a:p>
          <a:p>
            <a:pPr marL="0" indent="0">
              <a:buNone/>
            </a:pPr>
            <a:r>
              <a:rPr lang="en-US" sz="2400" dirty="0"/>
              <a:t>3) </a:t>
            </a:r>
            <a:r>
              <a:rPr lang="en-US" sz="2400" dirty="0" smtClean="0"/>
              <a:t>COVID-19 </a:t>
            </a:r>
            <a:r>
              <a:rPr lang="en-US" sz="2400" dirty="0"/>
              <a:t>causes death mainly by clotting (attacks blood vessels in the lung). </a:t>
            </a:r>
            <a:r>
              <a:rPr lang="en-US" sz="2400" dirty="0" smtClean="0"/>
              <a:t>People </a:t>
            </a:r>
            <a:r>
              <a:rPr lang="en-US" sz="2400" dirty="0"/>
              <a:t>of AA descent make clots much more frequently than other races</a:t>
            </a:r>
            <a:r>
              <a:rPr lang="en-US" sz="2400" dirty="0" smtClean="0"/>
              <a:t>. Sickle Cell </a:t>
            </a:r>
            <a:r>
              <a:rPr lang="en-US" sz="2400" dirty="0" smtClean="0"/>
              <a:t>Disease (1:365 AA) increases </a:t>
            </a:r>
            <a:r>
              <a:rPr lang="en-US" sz="2400" dirty="0" smtClean="0"/>
              <a:t>clotting </a:t>
            </a:r>
            <a:r>
              <a:rPr lang="en-US" sz="2400" dirty="0" smtClean="0"/>
              <a:t>risk (registry: </a:t>
            </a:r>
            <a:r>
              <a:rPr lang="en-US" sz="2400" dirty="0">
                <a:hlinkClick r:id="rId2"/>
              </a:rPr>
              <a:t>https://</a:t>
            </a:r>
            <a:r>
              <a:rPr lang="en-US" sz="2400" dirty="0" smtClean="0">
                <a:hlinkClick r:id="rId2"/>
              </a:rPr>
              <a:t>covidsicklecell.org/</a:t>
            </a:r>
            <a:r>
              <a:rPr lang="en-US" sz="2400" dirty="0"/>
              <a:t>)</a:t>
            </a:r>
            <a:endParaRPr lang="en-US" sz="2400" dirty="0" smtClean="0"/>
          </a:p>
          <a:p>
            <a:pPr marL="0" indent="0">
              <a:buNone/>
            </a:pPr>
            <a:r>
              <a:rPr lang="en-US" sz="2400" dirty="0" smtClean="0"/>
              <a:t>4) Less likely to seek care due to decades of systemic racism in the medical community</a:t>
            </a:r>
            <a:endParaRPr lang="en-US" sz="2400" dirty="0"/>
          </a:p>
        </p:txBody>
      </p:sp>
    </p:spTree>
    <p:extLst>
      <p:ext uri="{BB962C8B-B14F-4D97-AF65-F5344CB8AC3E}">
        <p14:creationId xmlns:p14="http://schemas.microsoft.com/office/powerpoint/2010/main" val="3337409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Obesity – tied for #1 risk factor for severe COVID illness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Fat tissue is not just padding</a:t>
            </a:r>
          </a:p>
          <a:p>
            <a:r>
              <a:rPr lang="en-US" dirty="0" smtClean="0"/>
              <a:t>Biological interference: Fat has enzyme and hormonal activity that totally changes the way your body functions</a:t>
            </a:r>
            <a:endParaRPr lang="en-US" dirty="0"/>
          </a:p>
          <a:p>
            <a:pPr lvl="1"/>
            <a:r>
              <a:rPr lang="en-US" dirty="0" smtClean="0"/>
              <a:t>EVERY system in your body changes how it works when BMI &gt; 25</a:t>
            </a:r>
          </a:p>
          <a:p>
            <a:pPr marL="457200" lvl="1" indent="0">
              <a:buNone/>
            </a:pPr>
            <a:endParaRPr lang="en-US" dirty="0" smtClean="0"/>
          </a:p>
          <a:p>
            <a:r>
              <a:rPr lang="en-US" dirty="0" smtClean="0"/>
              <a:t>Take home: </a:t>
            </a:r>
            <a:r>
              <a:rPr lang="en-US" smtClean="0"/>
              <a:t>Being overweight </a:t>
            </a:r>
            <a:r>
              <a:rPr lang="en-US" dirty="0" smtClean="0"/>
              <a:t>means that your body’s chemistry does not work the way it’s supposed to, so encourage good nutrition among families</a:t>
            </a:r>
          </a:p>
        </p:txBody>
      </p:sp>
    </p:spTree>
    <p:extLst>
      <p:ext uri="{BB962C8B-B14F-4D97-AF65-F5344CB8AC3E}">
        <p14:creationId xmlns:p14="http://schemas.microsoft.com/office/powerpoint/2010/main" val="2874680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9"/>
            <a:ext cx="8458200" cy="1143000"/>
          </a:xfrm>
        </p:spPr>
        <p:txBody>
          <a:bodyPr>
            <a:normAutofit fontScale="90000"/>
          </a:bodyPr>
          <a:lstStyle/>
          <a:p>
            <a:r>
              <a:rPr lang="en-US" dirty="0" smtClean="0"/>
              <a:t>COVID &amp; Pressley Ridge Service Delivery</a:t>
            </a:r>
            <a:endParaRPr lang="en-US" dirty="0"/>
          </a:p>
        </p:txBody>
      </p:sp>
      <p:sp>
        <p:nvSpPr>
          <p:cNvPr id="3" name="Content Placeholder 2"/>
          <p:cNvSpPr>
            <a:spLocks noGrp="1"/>
          </p:cNvSpPr>
          <p:nvPr>
            <p:ph idx="1"/>
          </p:nvPr>
        </p:nvSpPr>
        <p:spPr/>
        <p:txBody>
          <a:bodyPr>
            <a:noAutofit/>
          </a:bodyPr>
          <a:lstStyle/>
          <a:p>
            <a:r>
              <a:rPr lang="en-US" sz="2000" dirty="0" smtClean="0"/>
              <a:t>Start of shift: Mask up, clean phone, keys, wash hands</a:t>
            </a:r>
          </a:p>
          <a:p>
            <a:pPr lvl="1"/>
            <a:r>
              <a:rPr lang="en-US" sz="2000" dirty="0" smtClean="0"/>
              <a:t>Cell phones are dirtier than hands</a:t>
            </a:r>
          </a:p>
          <a:p>
            <a:r>
              <a:rPr lang="en-US" sz="2000" dirty="0" smtClean="0"/>
              <a:t>Masks: Respiratory spread sheds more virus than object spread.</a:t>
            </a:r>
          </a:p>
          <a:p>
            <a:pPr marL="0" indent="0">
              <a:buNone/>
            </a:pPr>
            <a:r>
              <a:rPr lang="en-US" sz="2000" dirty="0" smtClean="0"/>
              <a:t>Coughing/sneezing </a:t>
            </a:r>
            <a:r>
              <a:rPr lang="en-US" sz="2000" dirty="0"/>
              <a:t>&gt; singing &gt; bellowing &gt; normal speaking &gt; </a:t>
            </a:r>
            <a:r>
              <a:rPr lang="en-US" sz="2000" dirty="0" smtClean="0"/>
              <a:t>breathing</a:t>
            </a:r>
          </a:p>
          <a:p>
            <a:pPr lvl="1"/>
            <a:r>
              <a:rPr lang="en-US" sz="1800" dirty="0" smtClean="0"/>
              <a:t>Stay 6 feet away from others and avoid prolonged discussions (&gt;10 min) unless there is a physical </a:t>
            </a:r>
            <a:r>
              <a:rPr lang="en-US" sz="1800" dirty="0" err="1" smtClean="0"/>
              <a:t>plexi</a:t>
            </a:r>
            <a:r>
              <a:rPr lang="en-US" sz="1800" dirty="0" smtClean="0"/>
              <a:t>-glass shield AND everyone is masked</a:t>
            </a:r>
          </a:p>
          <a:p>
            <a:pPr lvl="1"/>
            <a:r>
              <a:rPr lang="en-US" sz="2000" dirty="0" smtClean="0"/>
              <a:t>Practice good mask donning and doffing</a:t>
            </a:r>
          </a:p>
          <a:p>
            <a:pPr lvl="1"/>
            <a:r>
              <a:rPr lang="en-US" sz="2000" dirty="0" smtClean="0"/>
              <a:t>Imagine that both the outside and the inside of masks are coated with virus</a:t>
            </a:r>
          </a:p>
          <a:p>
            <a:r>
              <a:rPr lang="en-US" sz="2000" dirty="0" smtClean="0"/>
              <a:t>Be vigilant: You </a:t>
            </a:r>
            <a:r>
              <a:rPr lang="en-US" sz="2000" dirty="0"/>
              <a:t>have no idea who is </a:t>
            </a:r>
            <a:r>
              <a:rPr lang="en-US" sz="2000" dirty="0" smtClean="0"/>
              <a:t>infected, </a:t>
            </a:r>
            <a:r>
              <a:rPr lang="en-US" sz="2000" dirty="0"/>
              <a:t>who they’ve come into contact with, and </a:t>
            </a:r>
            <a:r>
              <a:rPr lang="en-US" sz="2000" dirty="0" smtClean="0"/>
              <a:t>who may be immune</a:t>
            </a:r>
          </a:p>
          <a:p>
            <a:r>
              <a:rPr lang="en-US" sz="2000" dirty="0" smtClean="0"/>
              <a:t>Take home: Maintain </a:t>
            </a:r>
            <a:r>
              <a:rPr lang="en-US" sz="2000" dirty="0"/>
              <a:t>6 feet of </a:t>
            </a:r>
            <a:r>
              <a:rPr lang="en-US" sz="2000" b="1" dirty="0"/>
              <a:t>distance</a:t>
            </a:r>
            <a:r>
              <a:rPr lang="en-US" sz="2000" dirty="0"/>
              <a:t>, </a:t>
            </a:r>
            <a:r>
              <a:rPr lang="en-US" sz="2000" b="1" dirty="0"/>
              <a:t>disinfect</a:t>
            </a:r>
            <a:r>
              <a:rPr lang="en-US" sz="2000" dirty="0"/>
              <a:t> your hands &amp; common surfaces, and </a:t>
            </a:r>
            <a:r>
              <a:rPr lang="en-US" sz="2000" b="1" dirty="0"/>
              <a:t>wear</a:t>
            </a:r>
            <a:r>
              <a:rPr lang="en-US" sz="2000" dirty="0"/>
              <a:t> a mask!</a:t>
            </a:r>
          </a:p>
        </p:txBody>
      </p:sp>
    </p:spTree>
    <p:extLst>
      <p:ext uri="{BB962C8B-B14F-4D97-AF65-F5344CB8AC3E}">
        <p14:creationId xmlns:p14="http://schemas.microsoft.com/office/powerpoint/2010/main" val="2246866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Asymptomatic &amp; COVID Positive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Most cases of COVID are caused by people who show NO symptoms</a:t>
            </a:r>
          </a:p>
          <a:p>
            <a:pPr lvl="1"/>
            <a:r>
              <a:rPr lang="en-US" dirty="0" smtClean="0"/>
              <a:t>&gt; </a:t>
            </a:r>
            <a:r>
              <a:rPr lang="en-US" dirty="0"/>
              <a:t>12% of all cases may be due to asymptomatic </a:t>
            </a:r>
            <a:r>
              <a:rPr lang="en-US" dirty="0" smtClean="0"/>
              <a:t>transmission</a:t>
            </a:r>
          </a:p>
          <a:p>
            <a:pPr lvl="1"/>
            <a:r>
              <a:rPr lang="en-US" dirty="0" smtClean="0"/>
              <a:t>44-55</a:t>
            </a:r>
            <a:r>
              <a:rPr lang="en-US" dirty="0"/>
              <a:t>% of cases due to pre-symptomatic transmission</a:t>
            </a:r>
          </a:p>
          <a:p>
            <a:r>
              <a:rPr lang="en-US" dirty="0"/>
              <a:t>True number of cases = 5-10 x greater than what is reported for US (based on mathematical and </a:t>
            </a:r>
            <a:r>
              <a:rPr lang="en-US" dirty="0" err="1"/>
              <a:t>aerovirologist</a:t>
            </a:r>
            <a:r>
              <a:rPr lang="en-US" dirty="0"/>
              <a:t> modeling)</a:t>
            </a:r>
          </a:p>
          <a:p>
            <a:r>
              <a:rPr lang="en-US" dirty="0" smtClean="0"/>
              <a:t>Infectious period is thought to be 10-14 days, even in asymptomatic cases</a:t>
            </a:r>
          </a:p>
          <a:p>
            <a:r>
              <a:rPr lang="en-US" dirty="0"/>
              <a:t>Asymptomatic COVID-19 cases show evidence of lung damage on CT, still can have heart and kidney damage</a:t>
            </a:r>
          </a:p>
          <a:p>
            <a:pPr lvl="1"/>
            <a:r>
              <a:rPr lang="en-US" dirty="0"/>
              <a:t>Unknown long-term </a:t>
            </a:r>
            <a:r>
              <a:rPr lang="en-US" dirty="0" smtClean="0"/>
              <a:t>significance</a:t>
            </a:r>
          </a:p>
          <a:p>
            <a:endParaRPr lang="en-US" dirty="0"/>
          </a:p>
          <a:p>
            <a:r>
              <a:rPr lang="en-US" dirty="0" smtClean="0"/>
              <a:t>Take home: symptom screening is important, but may miss up to half of cases. Don’t rely on screens – Distance, wash hands, disinfect surfaces, and WEAR masks.</a:t>
            </a:r>
            <a:endParaRPr lang="en-US" dirty="0"/>
          </a:p>
        </p:txBody>
      </p:sp>
    </p:spTree>
    <p:extLst>
      <p:ext uri="{BB962C8B-B14F-4D97-AF65-F5344CB8AC3E}">
        <p14:creationId xmlns:p14="http://schemas.microsoft.com/office/powerpoint/2010/main" val="857376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_ppt_template_1217.potx" id="{3D1B3F63-231E-45F1-936E-DA32D85D767C}" vid="{EFCDAF08-8164-4CAE-9D47-E447A327FC5A}"/>
    </a:ext>
  </a:extLst>
</a:theme>
</file>

<file path=docProps/app.xml><?xml version="1.0" encoding="utf-8"?>
<Properties xmlns="http://schemas.openxmlformats.org/officeDocument/2006/extended-properties" xmlns:vt="http://schemas.openxmlformats.org/officeDocument/2006/docPropsVTypes">
  <Template>PR_ppt_template_1217</Template>
  <TotalTime>4828</TotalTime>
  <Words>1960</Words>
  <Application>Microsoft Office PowerPoint</Application>
  <PresentationFormat>On-screen Show (4:3)</PresentationFormat>
  <Paragraphs>206</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PowerPoint Presentation</vt:lpstr>
      <vt:lpstr>PowerPoint Presentation</vt:lpstr>
      <vt:lpstr>COVID’s History</vt:lpstr>
      <vt:lpstr>COVID in America</vt:lpstr>
      <vt:lpstr>This Virus Sees Color</vt:lpstr>
      <vt:lpstr>Why are AA &amp; NA disproportionately affected?</vt:lpstr>
      <vt:lpstr>Obesity – tied for #1 risk factor for severe COVID illness</vt:lpstr>
      <vt:lpstr>COVID &amp; Pressley Ridge Service Delivery</vt:lpstr>
      <vt:lpstr>Asymptomatic &amp; COVID Positive </vt:lpstr>
      <vt:lpstr>What about ADLs? </vt:lpstr>
      <vt:lpstr>What about PR schools?</vt:lpstr>
      <vt:lpstr>COVID on Surfaces</vt:lpstr>
      <vt:lpstr>Should I wear a mask?</vt:lpstr>
      <vt:lpstr>What kind of mask is the best? </vt:lpstr>
      <vt:lpstr>Homemade Mask Can Be Effective</vt:lpstr>
      <vt:lpstr>PowerPoint Presentation</vt:lpstr>
      <vt:lpstr>Should I get tested?</vt:lpstr>
      <vt:lpstr>COVID Tests Overview</vt:lpstr>
      <vt:lpstr>Viral Tests – False Negative Rates</vt:lpstr>
      <vt:lpstr>Antibody Tests</vt:lpstr>
      <vt:lpstr>Antibodies…Can I get reinfected?</vt:lpstr>
      <vt:lpstr>Where can I get tested?</vt:lpstr>
      <vt:lpstr>Should Schools Reopen?</vt:lpstr>
      <vt:lpstr>The Basics – How to Plan</vt:lpstr>
      <vt:lpstr>How to Stay Informed</vt:lpstr>
      <vt:lpstr>PowerPoint Presentation</vt:lpstr>
      <vt:lpstr>Herd Immunity</vt:lpstr>
      <vt:lpstr>Does the virus mutate?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Kahle, Lisa</dc:creator>
  <cp:lastModifiedBy>Welch, Sonia</cp:lastModifiedBy>
  <cp:revision>19</cp:revision>
  <dcterms:created xsi:type="dcterms:W3CDTF">2019-04-16T18:40:39Z</dcterms:created>
  <dcterms:modified xsi:type="dcterms:W3CDTF">2020-07-13T17:17:30Z</dcterms:modified>
</cp:coreProperties>
</file>